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8" r:id="rId3"/>
    <p:sldId id="256" r:id="rId4"/>
    <p:sldId id="257" r:id="rId5"/>
    <p:sldId id="261" r:id="rId7"/>
    <p:sldId id="262" r:id="rId8"/>
  </p:sldIdLst>
  <p:sldSz cx="10972800" cy="2743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3200" y="1143000"/>
            <a:ext cx="1234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"/>
            <a:ext cx="82296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0815"/>
            <a:ext cx="82296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46050"/>
            <a:ext cx="2366010" cy="2324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46050"/>
            <a:ext cx="6960870" cy="23247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683895"/>
            <a:ext cx="946404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835785"/>
            <a:ext cx="946404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730250"/>
            <a:ext cx="4663440" cy="1740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46050"/>
            <a:ext cx="9464040" cy="530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672465"/>
            <a:ext cx="4642008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1002030"/>
            <a:ext cx="4642008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672465"/>
            <a:ext cx="4664869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002030"/>
            <a:ext cx="4664869" cy="14738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82880"/>
            <a:ext cx="3539013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69" y="394970"/>
            <a:ext cx="5554980" cy="1949450"/>
          </a:xfrm>
        </p:spPr>
        <p:txBody>
          <a:bodyPr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822960"/>
            <a:ext cx="3539013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46050"/>
            <a:ext cx="946404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730250"/>
            <a:ext cx="946404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2542540"/>
            <a:ext cx="37033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ct val="800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ct val="400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297" t="49654" r="50621"/>
          <a:stretch>
            <a:fillRect/>
          </a:stretch>
        </p:blipFill>
        <p:spPr>
          <a:xfrm>
            <a:off x="-17745710" y="-3794125"/>
            <a:ext cx="13438505" cy="517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0244" t="53309" r="50619" b="6735"/>
          <a:stretch>
            <a:fillRect/>
          </a:stretch>
        </p:blipFill>
        <p:spPr>
          <a:xfrm>
            <a:off x="-17050385" y="5118100"/>
            <a:ext cx="13121640" cy="4110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5509" t="67062" r="63765" b="10247"/>
          <a:stretch>
            <a:fillRect/>
          </a:stretch>
        </p:blipFill>
        <p:spPr>
          <a:xfrm>
            <a:off x="-13249910" y="396875"/>
            <a:ext cx="3596005" cy="2334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95" y="175895"/>
            <a:ext cx="3000375" cy="2390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45" y="1351280"/>
            <a:ext cx="2622550" cy="1315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0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043430" y="1885315"/>
            <a:ext cx="2068195" cy="81216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49935" y="259715"/>
            <a:ext cx="1847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Right </a:t>
            </a:r>
            <a:endParaRPr lang="en-US" altLang="en-US" sz="1000">
              <a:solidFill>
                <a:schemeClr val="bg1"/>
              </a:solidFill>
            </a:endParaRPr>
          </a:p>
          <a:p>
            <a:pPr algn="ctr"/>
            <a:r>
              <a:rPr lang="en-US" altLang="en-US" sz="1000">
                <a:solidFill>
                  <a:schemeClr val="bg1"/>
                </a:solidFill>
              </a:rPr>
              <a:t>RGB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848610" y="635635"/>
            <a:ext cx="1847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Left </a:t>
            </a:r>
            <a:endParaRPr lang="en-US" altLang="en-US" sz="1000">
              <a:solidFill>
                <a:schemeClr val="bg1"/>
              </a:solidFill>
            </a:endParaRPr>
          </a:p>
          <a:p>
            <a:pPr algn="ctr"/>
            <a:r>
              <a:rPr lang="en-US" altLang="en-US" sz="1000">
                <a:solidFill>
                  <a:schemeClr val="bg1"/>
                </a:solidFill>
              </a:rPr>
              <a:t>RGB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442210" y="393065"/>
            <a:ext cx="1847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Lidar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208530" y="915670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Adaptive </a:t>
            </a:r>
            <a:endParaRPr lang="en-US" altLang="en-US" sz="1000">
              <a:solidFill>
                <a:schemeClr val="bg1"/>
              </a:solidFill>
            </a:endParaRPr>
          </a:p>
          <a:p>
            <a:pPr algn="ctr"/>
            <a:r>
              <a:rPr lang="en-US" altLang="en-US" sz="1000">
                <a:solidFill>
                  <a:schemeClr val="bg1"/>
                </a:solidFill>
              </a:rPr>
              <a:t>Laser </a:t>
            </a:r>
            <a:endParaRPr lang="en-US" altLang="en-US" sz="1000">
              <a:solidFill>
                <a:schemeClr val="bg1"/>
              </a:solidFill>
            </a:endParaRPr>
          </a:p>
          <a:p>
            <a:pPr algn="ctr"/>
            <a:r>
              <a:rPr lang="en-US" altLang="en-US" sz="1000">
                <a:solidFill>
                  <a:schemeClr val="bg1"/>
                </a:solidFill>
              </a:rPr>
              <a:t>Line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760980" y="966470"/>
            <a:ext cx="8324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Rolling </a:t>
            </a:r>
            <a:r>
              <a:rPr lang="en-US" altLang="en-US" sz="800">
                <a:solidFill>
                  <a:schemeClr val="bg1"/>
                </a:solidFill>
              </a:rPr>
              <a:t>Shutter</a:t>
            </a:r>
            <a:endParaRPr lang="en-US" altLang="en-US" sz="800">
              <a:solidFill>
                <a:schemeClr val="bg1"/>
              </a:solidFill>
            </a:endParaRPr>
          </a:p>
          <a:p>
            <a:pPr algn="ctr"/>
            <a:r>
              <a:rPr lang="en-US" altLang="en-US" sz="800">
                <a:solidFill>
                  <a:schemeClr val="bg1"/>
                </a:solidFill>
              </a:rPr>
              <a:t>NIR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331085" y="2453005"/>
            <a:ext cx="14039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Seen by Driver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2327275" y="213995"/>
            <a:ext cx="832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Light Curtain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-508635" y="290830"/>
            <a:ext cx="1847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</a:rPr>
              <a:t>GPS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587115" y="1583690"/>
            <a:ext cx="1905000" cy="100965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729990" y="593090"/>
            <a:ext cx="2066925" cy="2857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rcRect l="19612" t="6852" r="68032" b="46667"/>
          <a:stretch>
            <a:fillRect/>
          </a:stretch>
        </p:blipFill>
        <p:spPr>
          <a:xfrm>
            <a:off x="5711825" y="1351280"/>
            <a:ext cx="1233805" cy="13157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l="19488" t="5611" r="71672" b="53333"/>
          <a:stretch>
            <a:fillRect/>
          </a:stretch>
        </p:blipFill>
        <p:spPr>
          <a:xfrm>
            <a:off x="8401050" y="1351280"/>
            <a:ext cx="1188720" cy="13157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rcRect l="21467" t="20734" r="29964"/>
          <a:stretch>
            <a:fillRect/>
          </a:stretch>
        </p:blipFill>
        <p:spPr>
          <a:xfrm>
            <a:off x="9589135" y="1344930"/>
            <a:ext cx="1108075" cy="132207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6945630" y="1351280"/>
            <a:ext cx="1199515" cy="1316355"/>
            <a:chOff x="3011" y="5585"/>
            <a:chExt cx="8835" cy="969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/>
            <a:srcRect l="20835" t="7991" r="23283" b="4703"/>
            <a:stretch>
              <a:fillRect/>
            </a:stretch>
          </p:blipFill>
          <p:spPr>
            <a:xfrm>
              <a:off x="3011" y="5585"/>
              <a:ext cx="8835" cy="9691"/>
            </a:xfrm>
            <a:prstGeom prst="rect">
              <a:avLst/>
            </a:prstGeom>
          </p:spPr>
        </p:pic>
        <p:sp>
          <p:nvSpPr>
            <p:cNvPr id="49" name="Freeform 48"/>
            <p:cNvSpPr/>
            <p:nvPr/>
          </p:nvSpPr>
          <p:spPr>
            <a:xfrm>
              <a:off x="4512" y="10850"/>
              <a:ext cx="1250" cy="452"/>
            </a:xfrm>
            <a:custGeom>
              <a:avLst/>
              <a:gdLst>
                <a:gd name="connisteX0" fmla="*/ 0 w 793750"/>
                <a:gd name="connsiteY0" fmla="*/ 0 h 286874"/>
                <a:gd name="connisteX1" fmla="*/ 88900 w 793750"/>
                <a:gd name="connsiteY1" fmla="*/ 165100 h 286874"/>
                <a:gd name="connisteX2" fmla="*/ 317500 w 793750"/>
                <a:gd name="connsiteY2" fmla="*/ 228600 h 286874"/>
                <a:gd name="connisteX3" fmla="*/ 565150 w 793750"/>
                <a:gd name="connsiteY3" fmla="*/ 279400 h 286874"/>
                <a:gd name="connisteX4" fmla="*/ 793750 w 793750"/>
                <a:gd name="connsiteY4" fmla="*/ 285750 h 28687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793750" h="286875">
                  <a:moveTo>
                    <a:pt x="0" y="0"/>
                  </a:moveTo>
                  <a:cubicBezTo>
                    <a:pt x="13335" y="31750"/>
                    <a:pt x="25400" y="119380"/>
                    <a:pt x="88900" y="165100"/>
                  </a:cubicBezTo>
                  <a:cubicBezTo>
                    <a:pt x="152400" y="210820"/>
                    <a:pt x="222250" y="205740"/>
                    <a:pt x="317500" y="228600"/>
                  </a:cubicBezTo>
                  <a:cubicBezTo>
                    <a:pt x="412750" y="251460"/>
                    <a:pt x="469900" y="267970"/>
                    <a:pt x="565150" y="279400"/>
                  </a:cubicBezTo>
                  <a:cubicBezTo>
                    <a:pt x="660400" y="290830"/>
                    <a:pt x="753110" y="285750"/>
                    <a:pt x="793750" y="285750"/>
                  </a:cubicBezTo>
                </a:path>
              </a:pathLst>
            </a:cu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118" y="10795"/>
              <a:ext cx="1639" cy="1339"/>
            </a:xfrm>
            <a:custGeom>
              <a:avLst/>
              <a:gdLst>
                <a:gd name="connisteX0" fmla="*/ 145576 w 1040926"/>
                <a:gd name="connsiteY0" fmla="*/ 0 h 850512"/>
                <a:gd name="connisteX1" fmla="*/ 18576 w 1040926"/>
                <a:gd name="connsiteY1" fmla="*/ 304800 h 850512"/>
                <a:gd name="connisteX2" fmla="*/ 18576 w 1040926"/>
                <a:gd name="connsiteY2" fmla="*/ 476250 h 850512"/>
                <a:gd name="connisteX3" fmla="*/ 139226 w 1040926"/>
                <a:gd name="connsiteY3" fmla="*/ 520700 h 850512"/>
                <a:gd name="connisteX4" fmla="*/ 278926 w 1040926"/>
                <a:gd name="connsiteY4" fmla="*/ 482600 h 850512"/>
                <a:gd name="connisteX5" fmla="*/ 450376 w 1040926"/>
                <a:gd name="connsiteY5" fmla="*/ 450850 h 850512"/>
                <a:gd name="connisteX6" fmla="*/ 412276 w 1040926"/>
                <a:gd name="connsiteY6" fmla="*/ 666750 h 850512"/>
                <a:gd name="connisteX7" fmla="*/ 380526 w 1040926"/>
                <a:gd name="connsiteY7" fmla="*/ 812800 h 850512"/>
                <a:gd name="connisteX8" fmla="*/ 475776 w 1040926"/>
                <a:gd name="connsiteY8" fmla="*/ 825500 h 850512"/>
                <a:gd name="connisteX9" fmla="*/ 767876 w 1040926"/>
                <a:gd name="connsiteY9" fmla="*/ 577850 h 850512"/>
                <a:gd name="connisteX10" fmla="*/ 1040926 w 1040926"/>
                <a:gd name="connsiteY10" fmla="*/ 342900 h 85051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1040927" h="850513">
                  <a:moveTo>
                    <a:pt x="145577" y="0"/>
                  </a:moveTo>
                  <a:cubicBezTo>
                    <a:pt x="120177" y="57785"/>
                    <a:pt x="43977" y="209550"/>
                    <a:pt x="18577" y="304800"/>
                  </a:cubicBezTo>
                  <a:cubicBezTo>
                    <a:pt x="-6823" y="400050"/>
                    <a:pt x="-5553" y="433070"/>
                    <a:pt x="18577" y="476250"/>
                  </a:cubicBezTo>
                  <a:cubicBezTo>
                    <a:pt x="42707" y="519430"/>
                    <a:pt x="87157" y="519430"/>
                    <a:pt x="139227" y="520700"/>
                  </a:cubicBezTo>
                  <a:cubicBezTo>
                    <a:pt x="191297" y="521970"/>
                    <a:pt x="216697" y="496570"/>
                    <a:pt x="278927" y="482600"/>
                  </a:cubicBezTo>
                  <a:cubicBezTo>
                    <a:pt x="341157" y="468630"/>
                    <a:pt x="423707" y="414020"/>
                    <a:pt x="450377" y="450850"/>
                  </a:cubicBezTo>
                  <a:cubicBezTo>
                    <a:pt x="477047" y="487680"/>
                    <a:pt x="426247" y="594360"/>
                    <a:pt x="412277" y="666750"/>
                  </a:cubicBezTo>
                  <a:cubicBezTo>
                    <a:pt x="398307" y="739140"/>
                    <a:pt x="367827" y="781050"/>
                    <a:pt x="380527" y="812800"/>
                  </a:cubicBezTo>
                  <a:cubicBezTo>
                    <a:pt x="393227" y="844550"/>
                    <a:pt x="398307" y="872490"/>
                    <a:pt x="475777" y="825500"/>
                  </a:cubicBezTo>
                  <a:cubicBezTo>
                    <a:pt x="553247" y="778510"/>
                    <a:pt x="654847" y="674370"/>
                    <a:pt x="767877" y="577850"/>
                  </a:cubicBezTo>
                  <a:cubicBezTo>
                    <a:pt x="880907" y="481330"/>
                    <a:pt x="992032" y="384810"/>
                    <a:pt x="1040927" y="34290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591" y="13396"/>
              <a:ext cx="2113" cy="1043"/>
            </a:xfrm>
            <a:custGeom>
              <a:avLst/>
              <a:gdLst>
                <a:gd name="connisteX0" fmla="*/ 336115 w 1341955"/>
                <a:gd name="connsiteY0" fmla="*/ 0 h 662115"/>
                <a:gd name="connisteX1" fmla="*/ 122755 w 1341955"/>
                <a:gd name="connsiteY1" fmla="*/ 205740 h 662115"/>
                <a:gd name="connisteX2" fmla="*/ 835 w 1341955"/>
                <a:gd name="connsiteY2" fmla="*/ 449580 h 662115"/>
                <a:gd name="connisteX3" fmla="*/ 168475 w 1341955"/>
                <a:gd name="connsiteY3" fmla="*/ 434340 h 662115"/>
                <a:gd name="connisteX4" fmla="*/ 526615 w 1341955"/>
                <a:gd name="connsiteY4" fmla="*/ 259080 h 662115"/>
                <a:gd name="connisteX5" fmla="*/ 648535 w 1341955"/>
                <a:gd name="connsiteY5" fmla="*/ 220980 h 662115"/>
                <a:gd name="connisteX6" fmla="*/ 663775 w 1341955"/>
                <a:gd name="connsiteY6" fmla="*/ 320040 h 662115"/>
                <a:gd name="connisteX7" fmla="*/ 618055 w 1341955"/>
                <a:gd name="connsiteY7" fmla="*/ 556260 h 662115"/>
                <a:gd name="connisteX8" fmla="*/ 618055 w 1341955"/>
                <a:gd name="connsiteY8" fmla="*/ 655320 h 662115"/>
                <a:gd name="connisteX9" fmla="*/ 831415 w 1341955"/>
                <a:gd name="connsiteY9" fmla="*/ 624840 h 662115"/>
                <a:gd name="connisteX10" fmla="*/ 1098115 w 1341955"/>
                <a:gd name="connsiteY10" fmla="*/ 464820 h 662115"/>
                <a:gd name="connisteX11" fmla="*/ 1341955 w 1341955"/>
                <a:gd name="connsiteY11" fmla="*/ 297180 h 66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1341955" h="662116">
                  <a:moveTo>
                    <a:pt x="336115" y="0"/>
                  </a:moveTo>
                  <a:cubicBezTo>
                    <a:pt x="296110" y="36195"/>
                    <a:pt x="190065" y="115570"/>
                    <a:pt x="122755" y="205740"/>
                  </a:cubicBezTo>
                  <a:cubicBezTo>
                    <a:pt x="55445" y="295910"/>
                    <a:pt x="-8055" y="403860"/>
                    <a:pt x="835" y="449580"/>
                  </a:cubicBezTo>
                  <a:cubicBezTo>
                    <a:pt x="9725" y="495300"/>
                    <a:pt x="63065" y="472440"/>
                    <a:pt x="168475" y="434340"/>
                  </a:cubicBezTo>
                  <a:cubicBezTo>
                    <a:pt x="273885" y="396240"/>
                    <a:pt x="430730" y="301625"/>
                    <a:pt x="526615" y="259080"/>
                  </a:cubicBezTo>
                  <a:cubicBezTo>
                    <a:pt x="622500" y="216535"/>
                    <a:pt x="621230" y="208915"/>
                    <a:pt x="648535" y="220980"/>
                  </a:cubicBezTo>
                  <a:cubicBezTo>
                    <a:pt x="675840" y="233045"/>
                    <a:pt x="670125" y="252730"/>
                    <a:pt x="663775" y="320040"/>
                  </a:cubicBezTo>
                  <a:cubicBezTo>
                    <a:pt x="657425" y="387350"/>
                    <a:pt x="626945" y="488950"/>
                    <a:pt x="618055" y="556260"/>
                  </a:cubicBezTo>
                  <a:cubicBezTo>
                    <a:pt x="609165" y="623570"/>
                    <a:pt x="575510" y="641350"/>
                    <a:pt x="618055" y="655320"/>
                  </a:cubicBezTo>
                  <a:cubicBezTo>
                    <a:pt x="660600" y="669290"/>
                    <a:pt x="735530" y="662940"/>
                    <a:pt x="831415" y="624840"/>
                  </a:cubicBezTo>
                  <a:cubicBezTo>
                    <a:pt x="927300" y="586740"/>
                    <a:pt x="995880" y="530225"/>
                    <a:pt x="1098115" y="464820"/>
                  </a:cubicBezTo>
                  <a:cubicBezTo>
                    <a:pt x="1200350" y="399415"/>
                    <a:pt x="1298775" y="327660"/>
                    <a:pt x="1341955" y="29718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048" y="13528"/>
              <a:ext cx="1236" cy="769"/>
            </a:xfrm>
            <a:custGeom>
              <a:avLst/>
              <a:gdLst>
                <a:gd name="connisteX0" fmla="*/ 0 w 784860"/>
                <a:gd name="connsiteY0" fmla="*/ 0 h 488244"/>
                <a:gd name="connisteX1" fmla="*/ 76200 w 784860"/>
                <a:gd name="connsiteY1" fmla="*/ 175260 h 488244"/>
                <a:gd name="connisteX2" fmla="*/ 327660 w 784860"/>
                <a:gd name="connsiteY2" fmla="*/ 388620 h 488244"/>
                <a:gd name="connisteX3" fmla="*/ 609600 w 784860"/>
                <a:gd name="connsiteY3" fmla="*/ 480060 h 488244"/>
                <a:gd name="connisteX4" fmla="*/ 784860 w 784860"/>
                <a:gd name="connsiteY4" fmla="*/ 480060 h 488244"/>
                <a:gd name="connisteX5" fmla="*/ 769620 w 784860"/>
                <a:gd name="connsiteY5" fmla="*/ 480060 h 48824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84860" h="488244">
                  <a:moveTo>
                    <a:pt x="0" y="0"/>
                  </a:moveTo>
                  <a:cubicBezTo>
                    <a:pt x="10160" y="30480"/>
                    <a:pt x="10795" y="97790"/>
                    <a:pt x="76200" y="175260"/>
                  </a:cubicBezTo>
                  <a:cubicBezTo>
                    <a:pt x="141605" y="252730"/>
                    <a:pt x="220980" y="327660"/>
                    <a:pt x="327660" y="388620"/>
                  </a:cubicBezTo>
                  <a:cubicBezTo>
                    <a:pt x="434340" y="449580"/>
                    <a:pt x="518160" y="461645"/>
                    <a:pt x="609600" y="480060"/>
                  </a:cubicBezTo>
                  <a:cubicBezTo>
                    <a:pt x="701040" y="498475"/>
                    <a:pt x="753110" y="480060"/>
                    <a:pt x="784860" y="48006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9162" y="6654"/>
              <a:ext cx="1212" cy="702"/>
            </a:xfrm>
            <a:custGeom>
              <a:avLst/>
              <a:gdLst>
                <a:gd name="connisteX0" fmla="*/ 0 w 769620"/>
                <a:gd name="connsiteY0" fmla="*/ 419100 h 445936"/>
                <a:gd name="connisteX1" fmla="*/ 281940 w 769620"/>
                <a:gd name="connsiteY1" fmla="*/ 426720 h 445936"/>
                <a:gd name="connisteX2" fmla="*/ 541020 w 769620"/>
                <a:gd name="connsiteY2" fmla="*/ 198120 h 445936"/>
                <a:gd name="connisteX3" fmla="*/ 769620 w 769620"/>
                <a:gd name="connsiteY3" fmla="*/ 0 h 4459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769620" h="445937">
                  <a:moveTo>
                    <a:pt x="0" y="419100"/>
                  </a:moveTo>
                  <a:cubicBezTo>
                    <a:pt x="51435" y="425450"/>
                    <a:pt x="173990" y="471170"/>
                    <a:pt x="281940" y="426720"/>
                  </a:cubicBezTo>
                  <a:cubicBezTo>
                    <a:pt x="389890" y="382270"/>
                    <a:pt x="443230" y="283210"/>
                    <a:pt x="541020" y="198120"/>
                  </a:cubicBezTo>
                  <a:cubicBezTo>
                    <a:pt x="638810" y="113030"/>
                    <a:pt x="728980" y="34925"/>
                    <a:pt x="769620" y="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294" y="6474"/>
              <a:ext cx="1008" cy="250"/>
            </a:xfrm>
            <a:custGeom>
              <a:avLst/>
              <a:gdLst>
                <a:gd name="connisteX0" fmla="*/ 0 w 640080"/>
                <a:gd name="connsiteY0" fmla="*/ 38100 h 158926"/>
                <a:gd name="connisteX1" fmla="*/ 220980 w 640080"/>
                <a:gd name="connsiteY1" fmla="*/ 152400 h 158926"/>
                <a:gd name="connisteX2" fmla="*/ 510540 w 640080"/>
                <a:gd name="connsiteY2" fmla="*/ 121920 h 158926"/>
                <a:gd name="connisteX3" fmla="*/ 640080 w 640080"/>
                <a:gd name="connsiteY3" fmla="*/ 0 h 1589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40080" h="158927">
                  <a:moveTo>
                    <a:pt x="0" y="38100"/>
                  </a:moveTo>
                  <a:cubicBezTo>
                    <a:pt x="38100" y="61595"/>
                    <a:pt x="118745" y="135890"/>
                    <a:pt x="220980" y="152400"/>
                  </a:cubicBezTo>
                  <a:cubicBezTo>
                    <a:pt x="323215" y="168910"/>
                    <a:pt x="426720" y="152400"/>
                    <a:pt x="510540" y="121920"/>
                  </a:cubicBezTo>
                  <a:cubicBezTo>
                    <a:pt x="594360" y="91440"/>
                    <a:pt x="619760" y="23495"/>
                    <a:pt x="640080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9662160" y="2112645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655810" y="2128520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10122535" y="2400300"/>
            <a:ext cx="168275" cy="92075"/>
          </a:xfrm>
          <a:custGeom>
            <a:avLst/>
            <a:gdLst>
              <a:gd name="connisteX0" fmla="*/ 0 w 168275"/>
              <a:gd name="connsiteY0" fmla="*/ 0 h 92075"/>
              <a:gd name="connisteX1" fmla="*/ 53975 w 168275"/>
              <a:gd name="connsiteY1" fmla="*/ 57150 h 92075"/>
              <a:gd name="connisteX2" fmla="*/ 168275 w 168275"/>
              <a:gd name="connsiteY2" fmla="*/ 92075 h 92075"/>
              <a:gd name="connisteX3" fmla="*/ 177800 w 168275"/>
              <a:gd name="connsiteY3" fmla="*/ 85725 h 920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68275" h="92075">
                <a:moveTo>
                  <a:pt x="0" y="0"/>
                </a:moveTo>
                <a:cubicBezTo>
                  <a:pt x="8255" y="10795"/>
                  <a:pt x="20320" y="38735"/>
                  <a:pt x="53975" y="57150"/>
                </a:cubicBezTo>
                <a:cubicBezTo>
                  <a:pt x="87630" y="75565"/>
                  <a:pt x="143510" y="86360"/>
                  <a:pt x="168275" y="920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135235" y="2403475"/>
            <a:ext cx="177800" cy="88900"/>
          </a:xfrm>
          <a:custGeom>
            <a:avLst/>
            <a:gdLst>
              <a:gd name="connisteX0" fmla="*/ 0 w 177800"/>
              <a:gd name="connsiteY0" fmla="*/ 0 h 88887"/>
              <a:gd name="connisteX1" fmla="*/ 22225 w 177800"/>
              <a:gd name="connsiteY1" fmla="*/ 28575 h 88887"/>
              <a:gd name="connisteX2" fmla="*/ 25400 w 177800"/>
              <a:gd name="connsiteY2" fmla="*/ 85725 h 88887"/>
              <a:gd name="connisteX3" fmla="*/ 85725 w 177800"/>
              <a:gd name="connsiteY3" fmla="*/ 76200 h 88887"/>
              <a:gd name="connisteX4" fmla="*/ 177800 w 177800"/>
              <a:gd name="connsiteY4" fmla="*/ 63500 h 888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7800" h="88888">
                <a:moveTo>
                  <a:pt x="0" y="0"/>
                </a:moveTo>
                <a:cubicBezTo>
                  <a:pt x="4445" y="4445"/>
                  <a:pt x="17145" y="11430"/>
                  <a:pt x="22225" y="28575"/>
                </a:cubicBezTo>
                <a:cubicBezTo>
                  <a:pt x="27305" y="45720"/>
                  <a:pt x="12700" y="76200"/>
                  <a:pt x="25400" y="85725"/>
                </a:cubicBezTo>
                <a:cubicBezTo>
                  <a:pt x="38100" y="95250"/>
                  <a:pt x="55245" y="80645"/>
                  <a:pt x="85725" y="76200"/>
                </a:cubicBezTo>
                <a:cubicBezTo>
                  <a:pt x="116205" y="71755"/>
                  <a:pt x="160655" y="66040"/>
                  <a:pt x="177800" y="6350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6" name="Straight Arrow Connector 55"/>
          <p:cNvCxnSpPr/>
          <p:nvPr/>
        </p:nvCxnSpPr>
        <p:spPr>
          <a:xfrm>
            <a:off x="8872220" y="175958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/>
          <p:cNvSpPr/>
          <p:nvPr/>
        </p:nvSpPr>
        <p:spPr>
          <a:xfrm rot="5400000">
            <a:off x="1074420" y="676275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rot="16200000">
            <a:off x="5675630" y="572770"/>
            <a:ext cx="1466215" cy="1746250"/>
          </a:xfrm>
          <a:prstGeom prst="trapezoid">
            <a:avLst>
              <a:gd name="adj" fmla="val 3890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3052445" y="972185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317500" y="134874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3335" y="266700"/>
            <a:ext cx="957580" cy="3987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Images from N cameras</a:t>
            </a:r>
            <a:endParaRPr lang="en-US" altLang="en-US" sz="1000">
              <a:sym typeface="+mn-ea"/>
            </a:endParaRPr>
          </a:p>
        </p:txBody>
      </p:sp>
      <p:sp>
        <p:nvSpPr>
          <p:cNvPr id="37" name="Trapezoid 36"/>
          <p:cNvSpPr/>
          <p:nvPr/>
        </p:nvSpPr>
        <p:spPr>
          <a:xfrm rot="5400000">
            <a:off x="1074420" y="1524000"/>
            <a:ext cx="656590" cy="781685"/>
          </a:xfrm>
          <a:prstGeom prst="trapezoid">
            <a:avLst>
              <a:gd name="adj" fmla="val 389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03730" y="1229360"/>
            <a:ext cx="1266825" cy="498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000"/>
              <a:t>Warp features based on R,T</a:t>
            </a:r>
            <a:endParaRPr lang="en-US" altLang="en-US" sz="1000"/>
          </a:p>
          <a:p>
            <a:pPr algn="ctr"/>
            <a:r>
              <a:rPr lang="en-US" altLang="en-US" sz="700"/>
              <a:t>Differentiable Homography</a:t>
            </a:r>
            <a:endParaRPr lang="en-US" altLang="en-US" sz="700"/>
          </a:p>
        </p:txBody>
      </p:sp>
      <p:cxnSp>
        <p:nvCxnSpPr>
          <p:cNvPr id="39" name="Elbow Connector 38"/>
          <p:cNvCxnSpPr>
            <a:stCxn id="22" idx="0"/>
            <a:endCxn id="38" idx="0"/>
          </p:cNvCxnSpPr>
          <p:nvPr/>
        </p:nvCxnSpPr>
        <p:spPr>
          <a:xfrm>
            <a:off x="1793875" y="1066800"/>
            <a:ext cx="743585" cy="1625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7" idx="0"/>
            <a:endCxn id="38" idx="2"/>
          </p:cNvCxnSpPr>
          <p:nvPr/>
        </p:nvCxnSpPr>
        <p:spPr>
          <a:xfrm flipV="1">
            <a:off x="1793875" y="1727835"/>
            <a:ext cx="743585" cy="18732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1"/>
            <a:endCxn id="23" idx="3"/>
          </p:cNvCxnSpPr>
          <p:nvPr/>
        </p:nvCxnSpPr>
        <p:spPr>
          <a:xfrm rot="16200000" flipH="1">
            <a:off x="3839845" y="-1570990"/>
            <a:ext cx="132080" cy="5006975"/>
          </a:xfrm>
          <a:prstGeom prst="bentConnector3">
            <a:avLst>
              <a:gd name="adj1" fmla="val -3326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38270" y="1256030"/>
            <a:ext cx="817880" cy="4457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298825" y="575945"/>
            <a:ext cx="1049020" cy="3270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900"/>
              <a:t>Prev Frame DPV</a:t>
            </a:r>
            <a:endParaRPr lang="en-US" sz="1000"/>
          </a:p>
          <a:p>
            <a:pPr algn="ctr"/>
            <a:endParaRPr lang="en-US" sz="1000"/>
          </a:p>
        </p:txBody>
      </p:sp>
      <p:cxnSp>
        <p:nvCxnSpPr>
          <p:cNvPr id="44" name="Straight Arrow Connector 43"/>
          <p:cNvCxnSpPr>
            <a:stCxn id="38" idx="3"/>
            <a:endCxn id="26" idx="1"/>
          </p:cNvCxnSpPr>
          <p:nvPr/>
        </p:nvCxnSpPr>
        <p:spPr>
          <a:xfrm flipV="1">
            <a:off x="3169920" y="1475105"/>
            <a:ext cx="129540" cy="38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48"/>
          <p:cNvSpPr txBox="1"/>
          <p:nvPr/>
        </p:nvSpPr>
        <p:spPr>
          <a:xfrm>
            <a:off x="4667250" y="988060"/>
            <a:ext cx="981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Low Res DPV</a:t>
            </a:r>
            <a:endParaRPr lang="en-US" altLang="en-US" sz="1000">
              <a:sym typeface="+mn-ea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77155" y="1464945"/>
            <a:ext cx="37401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2"/>
            <a:endCxn id="19" idx="0"/>
          </p:cNvCxnSpPr>
          <p:nvPr/>
        </p:nvCxnSpPr>
        <p:spPr>
          <a:xfrm>
            <a:off x="3823335" y="902970"/>
            <a:ext cx="526415" cy="3416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37" idx="3"/>
            <a:endCxn id="42" idx="2"/>
          </p:cNvCxnSpPr>
          <p:nvPr/>
        </p:nvCxnSpPr>
        <p:spPr>
          <a:xfrm rot="5400000" flipH="1" flipV="1">
            <a:off x="2668270" y="436880"/>
            <a:ext cx="414020" cy="2944495"/>
          </a:xfrm>
          <a:prstGeom prst="bentConnector3">
            <a:avLst>
              <a:gd name="adj1" fmla="val -33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1402080" y="646430"/>
            <a:ext cx="2947035" cy="1056005"/>
          </a:xfrm>
          <a:prstGeom prst="bentConnector4">
            <a:avLst>
              <a:gd name="adj1" fmla="val 15414"/>
              <a:gd name="adj2" fmla="val 13398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38505"/>
            <a:ext cx="845185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86865"/>
            <a:ext cx="844550" cy="65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225915" y="682625"/>
            <a:ext cx="1604645" cy="653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1259840"/>
            <a:ext cx="513715" cy="43497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345" y="711835"/>
            <a:ext cx="1720215" cy="14674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381000"/>
        </p:spPr>
      </p:pic>
      <p:sp>
        <p:nvSpPr>
          <p:cNvPr id="12" name="Text Box 11"/>
          <p:cNvSpPr txBox="1"/>
          <p:nvPr/>
        </p:nvSpPr>
        <p:spPr>
          <a:xfrm>
            <a:off x="1240155" y="1352550"/>
            <a:ext cx="3365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">
                <a:sym typeface="+mn-ea"/>
              </a:rPr>
              <a:t>...</a:t>
            </a:r>
            <a:endParaRPr lang="en-US" altLang="en-US" sz="800">
              <a:sym typeface="+mn-e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27780" y="1478915"/>
            <a:ext cx="102870" cy="25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2" idx="3"/>
            <a:endCxn id="10" idx="1"/>
          </p:cNvCxnSpPr>
          <p:nvPr/>
        </p:nvCxnSpPr>
        <p:spPr>
          <a:xfrm flipV="1">
            <a:off x="4756150" y="1477645"/>
            <a:ext cx="117475" cy="12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1" idx="0"/>
            <a:endCxn id="43" idx="0"/>
          </p:cNvCxnSpPr>
          <p:nvPr/>
        </p:nvCxnSpPr>
        <p:spPr>
          <a:xfrm rot="16200000" flipV="1">
            <a:off x="5940108" y="-1540827"/>
            <a:ext cx="135890" cy="4369435"/>
          </a:xfrm>
          <a:prstGeom prst="bentConnector3">
            <a:avLst>
              <a:gd name="adj1" fmla="val 2754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950970" y="1244600"/>
            <a:ext cx="79756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900">
                <a:solidFill>
                  <a:schemeClr val="bg1"/>
                </a:solidFill>
                <a:sym typeface="+mn-ea"/>
              </a:rPr>
              <a:t>DPV Fusion Network</a:t>
            </a:r>
            <a:endParaRPr lang="en-US" altLang="en-US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3D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61060" y="817880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61060" y="1669415"/>
            <a:ext cx="7975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Shared Encoder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017895" y="1266190"/>
            <a:ext cx="797560" cy="353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olidFill>
                  <a:schemeClr val="bg1"/>
                </a:solidFill>
                <a:sym typeface="+mn-ea"/>
              </a:rPr>
              <a:t>Decoder</a:t>
            </a:r>
            <a:endParaRPr lang="en-US" altLang="en-US" sz="10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en-US" sz="700">
                <a:solidFill>
                  <a:schemeClr val="bg1"/>
                </a:solidFill>
                <a:sym typeface="+mn-ea"/>
              </a:rPr>
              <a:t>2D Conv</a:t>
            </a:r>
            <a:endParaRPr lang="en-US" altLang="en-US" sz="700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687945" y="371475"/>
            <a:ext cx="10083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High Res DPV</a:t>
            </a:r>
            <a:endParaRPr lang="en-US" altLang="en-US" sz="1000">
              <a:sym typeface="+mn-e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225915" y="1431925"/>
            <a:ext cx="1605280" cy="6413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418965" y="575945"/>
            <a:ext cx="927100" cy="3257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000"/>
              <a:t>LC DPV</a:t>
            </a:r>
            <a:endParaRPr lang="en-US" altLang="en-US" sz="1000"/>
          </a:p>
          <a:p>
            <a:pPr algn="ctr"/>
            <a:endParaRPr lang="en-US" altLang="en-US" sz="1000"/>
          </a:p>
        </p:txBody>
      </p:sp>
      <p:cxnSp>
        <p:nvCxnSpPr>
          <p:cNvPr id="32" name="Straight Arrow Connector 31"/>
          <p:cNvCxnSpPr>
            <a:stCxn id="31" idx="2"/>
            <a:endCxn id="19" idx="0"/>
          </p:cNvCxnSpPr>
          <p:nvPr/>
        </p:nvCxnSpPr>
        <p:spPr>
          <a:xfrm flipH="1">
            <a:off x="4349750" y="901700"/>
            <a:ext cx="532765" cy="3429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31" idx="0"/>
          </p:cNvCxnSpPr>
          <p:nvPr/>
        </p:nvCxnSpPr>
        <p:spPr>
          <a:xfrm rot="16200000" flipV="1">
            <a:off x="7402195" y="-1943735"/>
            <a:ext cx="106680" cy="5145405"/>
          </a:xfrm>
          <a:prstGeom prst="bentConnector3">
            <a:avLst>
              <a:gd name="adj1" fmla="val 36785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0027920" y="1327785"/>
            <a:ext cx="635" cy="1162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8976995" y="377190"/>
            <a:ext cx="20758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>
                <a:sym typeface="+mn-ea"/>
              </a:rPr>
              <a:t>Use DPV to place Light Curtains</a:t>
            </a:r>
            <a:endParaRPr lang="en-US" altLang="en-US" sz="1000">
              <a:sym typeface="+mn-ea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487930" y="101727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4" name="Oval 63"/>
          <p:cNvSpPr/>
          <p:nvPr/>
        </p:nvSpPr>
        <p:spPr>
          <a:xfrm>
            <a:off x="2489835" y="18649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67" name="Oval 66"/>
          <p:cNvSpPr/>
          <p:nvPr/>
        </p:nvSpPr>
        <p:spPr>
          <a:xfrm>
            <a:off x="4033520" y="101600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sz="1000"/>
          </a:p>
        </p:txBody>
      </p:sp>
      <p:sp>
        <p:nvSpPr>
          <p:cNvPr id="70" name="Oval 69"/>
          <p:cNvSpPr/>
          <p:nvPr/>
        </p:nvSpPr>
        <p:spPr>
          <a:xfrm>
            <a:off x="4571365" y="1014095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</a:rPr>
              <a:t>+</a:t>
            </a:r>
            <a:endParaRPr lang="en-US" altLang="en-US" sz="1000">
              <a:solidFill>
                <a:schemeClr val="tx1"/>
              </a:solidFill>
            </a:endParaRPr>
          </a:p>
        </p:txBody>
      </p:sp>
      <p:cxnSp>
        <p:nvCxnSpPr>
          <p:cNvPr id="72" name="Elbow Connector 71"/>
          <p:cNvCxnSpPr>
            <a:stCxn id="7" idx="2"/>
            <a:endCxn id="10" idx="2"/>
          </p:cNvCxnSpPr>
          <p:nvPr/>
        </p:nvCxnSpPr>
        <p:spPr>
          <a:xfrm rot="5400000" flipH="1" flipV="1">
            <a:off x="4324985" y="908050"/>
            <a:ext cx="18415" cy="1593215"/>
          </a:xfrm>
          <a:prstGeom prst="bentConnector3">
            <a:avLst>
              <a:gd name="adj1" fmla="val -156041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087620" y="1814830"/>
            <a:ext cx="91440" cy="914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>
                <a:solidFill>
                  <a:schemeClr val="tx1"/>
                </a:solidFill>
                <a:sym typeface="+mn-ea"/>
              </a:rPr>
              <a:t>+</a:t>
            </a:r>
            <a:endParaRPr lang="en-US" altLang="en-US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2215" y="73406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55000"/>
              </a:schemeClr>
            </a:solidFill>
            <a:prstDash val="solid"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215" y="1497330"/>
            <a:ext cx="648335" cy="509905"/>
          </a:xfrm>
          <a:prstGeom prst="rect">
            <a:avLst/>
          </a:prstGeom>
          <a:ln w="12700" cmpd="sng">
            <a:solidFill>
              <a:schemeClr val="bg1">
                <a:alpha val="45000"/>
              </a:schemeClr>
            </a:solidFill>
            <a:prstDash val="solid"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2215" y="738505"/>
            <a:ext cx="648335" cy="5048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lum bright="84000"/>
          </a:blip>
          <a:stretch>
            <a:fillRect/>
          </a:stretch>
        </p:blipFill>
        <p:spPr>
          <a:xfrm>
            <a:off x="454025" y="1256030"/>
            <a:ext cx="76200" cy="76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lum bright="78000"/>
          </a:blip>
          <a:stretch>
            <a:fillRect/>
          </a:stretch>
        </p:blipFill>
        <p:spPr>
          <a:xfrm>
            <a:off x="444500" y="2089150"/>
            <a:ext cx="93980" cy="863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950" y="1274445"/>
            <a:ext cx="508635" cy="438785"/>
          </a:xfrm>
          <a:prstGeom prst="rect">
            <a:avLst/>
          </a:prstGeom>
          <a:scene3d>
            <a:camera prst="obliqueTopRight"/>
            <a:lightRig rig="balanced" dir="t">
              <a:rot lat="0" lon="0" rev="0"/>
            </a:lightRig>
          </a:scene3d>
          <a:sp3d extrusionH="254000"/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5690" y="721360"/>
            <a:ext cx="391160" cy="16002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9155" y="727075"/>
            <a:ext cx="393387" cy="1645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lum bright="90000"/>
          </a:blip>
          <a:stretch>
            <a:fillRect/>
          </a:stretch>
        </p:blipFill>
        <p:spPr>
          <a:xfrm>
            <a:off x="3394075" y="1543050"/>
            <a:ext cx="298168" cy="1645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4980305" y="1522730"/>
            <a:ext cx="294894" cy="1645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lum bright="100000"/>
          </a:blip>
          <a:stretch>
            <a:fillRect/>
          </a:stretch>
        </p:blipFill>
        <p:spPr>
          <a:xfrm>
            <a:off x="8128635" y="1915160"/>
            <a:ext cx="287161" cy="1645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FAG"/>
          <p:cNvPicPr>
            <a:picLocks noChangeAspect="1"/>
          </p:cNvPicPr>
          <p:nvPr/>
        </p:nvPicPr>
        <p:blipFill>
          <a:blip r:embed="rId1"/>
          <a:srcRect t="6465" b="48790"/>
          <a:stretch>
            <a:fillRect/>
          </a:stretch>
        </p:blipFill>
        <p:spPr>
          <a:xfrm>
            <a:off x="0" y="-1905"/>
            <a:ext cx="8180705" cy="2745740"/>
          </a:xfrm>
          <a:prstGeom prst="rect">
            <a:avLst/>
          </a:prstGeom>
        </p:spPr>
      </p:pic>
      <p:pic>
        <p:nvPicPr>
          <p:cNvPr id="10" name="Picture 9" descr="FAG"/>
          <p:cNvPicPr>
            <a:picLocks noChangeAspect="1"/>
          </p:cNvPicPr>
          <p:nvPr/>
        </p:nvPicPr>
        <p:blipFill>
          <a:blip r:embed="rId1"/>
          <a:srcRect l="59908" t="6465" b="48790"/>
          <a:stretch>
            <a:fillRect/>
          </a:stretch>
        </p:blipFill>
        <p:spPr>
          <a:xfrm flipH="1">
            <a:off x="8163560" y="-3175"/>
            <a:ext cx="2823845" cy="274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34910" b="49268"/>
          <a:stretch>
            <a:fillRect/>
          </a:stretch>
        </p:blipFill>
        <p:spPr>
          <a:xfrm>
            <a:off x="1824990" y="-1069340"/>
            <a:ext cx="3036570" cy="642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56869"/>
          <a:stretch>
            <a:fillRect/>
          </a:stretch>
        </p:blipFill>
        <p:spPr>
          <a:xfrm>
            <a:off x="7331710" y="-1444625"/>
            <a:ext cx="1686560" cy="972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03290" y="662940"/>
            <a:ext cx="1932940" cy="640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613775" y="660400"/>
            <a:ext cx="1939290" cy="64325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6003925" y="105410"/>
            <a:ext cx="19329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000">
                <a:solidFill>
                  <a:schemeClr val="bg1"/>
                </a:solidFill>
              </a:rPr>
              <a:t>Per Pixel Depth Distribution Predicted from Monocular RGB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40955" y="82550"/>
            <a:ext cx="1287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Used to Drive the Adaptive Light Curtain Laser</a:t>
            </a:r>
            <a:endParaRPr lang="en-US" altLang="en-US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13775" y="95885"/>
            <a:ext cx="1939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1000">
                <a:solidFill>
                  <a:schemeClr val="bg1"/>
                </a:solidFill>
              </a:rPr>
              <a:t>Pixel Depth corrected over Time from Light Curtain Measurements</a:t>
            </a:r>
            <a:endParaRPr lang="en-US" altLang="en-US" sz="100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93380" y="1093470"/>
            <a:ext cx="544830" cy="1905"/>
          </a:xfrm>
          <a:prstGeom prst="line">
            <a:avLst/>
          </a:prstGeom>
          <a:ln w="127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31050" y="660400"/>
            <a:ext cx="230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Topdown Predicted Uncertainty in Blue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Red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rcRect l="19612" t="6852" r="68032" b="46667"/>
          <a:stretch>
            <a:fillRect/>
          </a:stretch>
        </p:blipFill>
        <p:spPr>
          <a:xfrm>
            <a:off x="5711825" y="1351280"/>
            <a:ext cx="1233805" cy="13157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rcRect l="19488" t="5611" r="71672" b="53333"/>
          <a:stretch>
            <a:fillRect/>
          </a:stretch>
        </p:blipFill>
        <p:spPr>
          <a:xfrm>
            <a:off x="8401050" y="1351280"/>
            <a:ext cx="1188720" cy="13157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rcRect l="21467" t="20734" r="29964"/>
          <a:stretch>
            <a:fillRect/>
          </a:stretch>
        </p:blipFill>
        <p:spPr>
          <a:xfrm>
            <a:off x="9589135" y="1344930"/>
            <a:ext cx="1108075" cy="132207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6945630" y="1351280"/>
            <a:ext cx="1199515" cy="1316355"/>
            <a:chOff x="3011" y="5585"/>
            <a:chExt cx="8835" cy="969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/>
            <a:srcRect l="20835" t="7991" r="23283" b="4703"/>
            <a:stretch>
              <a:fillRect/>
            </a:stretch>
          </p:blipFill>
          <p:spPr>
            <a:xfrm>
              <a:off x="3011" y="5585"/>
              <a:ext cx="8835" cy="9691"/>
            </a:xfrm>
            <a:prstGeom prst="rect">
              <a:avLst/>
            </a:prstGeom>
          </p:spPr>
        </p:pic>
        <p:sp>
          <p:nvSpPr>
            <p:cNvPr id="49" name="Freeform 48"/>
            <p:cNvSpPr/>
            <p:nvPr/>
          </p:nvSpPr>
          <p:spPr>
            <a:xfrm>
              <a:off x="4512" y="10850"/>
              <a:ext cx="1250" cy="452"/>
            </a:xfrm>
            <a:custGeom>
              <a:avLst/>
              <a:gdLst>
                <a:gd name="connisteX0" fmla="*/ 0 w 793750"/>
                <a:gd name="connsiteY0" fmla="*/ 0 h 286874"/>
                <a:gd name="connisteX1" fmla="*/ 88900 w 793750"/>
                <a:gd name="connsiteY1" fmla="*/ 165100 h 286874"/>
                <a:gd name="connisteX2" fmla="*/ 317500 w 793750"/>
                <a:gd name="connsiteY2" fmla="*/ 228600 h 286874"/>
                <a:gd name="connisteX3" fmla="*/ 565150 w 793750"/>
                <a:gd name="connsiteY3" fmla="*/ 279400 h 286874"/>
                <a:gd name="connisteX4" fmla="*/ 793750 w 793750"/>
                <a:gd name="connsiteY4" fmla="*/ 285750 h 28687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793750" h="286875">
                  <a:moveTo>
                    <a:pt x="0" y="0"/>
                  </a:moveTo>
                  <a:cubicBezTo>
                    <a:pt x="13335" y="31750"/>
                    <a:pt x="25400" y="119380"/>
                    <a:pt x="88900" y="165100"/>
                  </a:cubicBezTo>
                  <a:cubicBezTo>
                    <a:pt x="152400" y="210820"/>
                    <a:pt x="222250" y="205740"/>
                    <a:pt x="317500" y="228600"/>
                  </a:cubicBezTo>
                  <a:cubicBezTo>
                    <a:pt x="412750" y="251460"/>
                    <a:pt x="469900" y="267970"/>
                    <a:pt x="565150" y="279400"/>
                  </a:cubicBezTo>
                  <a:cubicBezTo>
                    <a:pt x="660400" y="290830"/>
                    <a:pt x="753110" y="285750"/>
                    <a:pt x="793750" y="285750"/>
                  </a:cubicBezTo>
                </a:path>
              </a:pathLst>
            </a:cu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118" y="10795"/>
              <a:ext cx="1639" cy="1339"/>
            </a:xfrm>
            <a:custGeom>
              <a:avLst/>
              <a:gdLst>
                <a:gd name="connisteX0" fmla="*/ 145576 w 1040926"/>
                <a:gd name="connsiteY0" fmla="*/ 0 h 850512"/>
                <a:gd name="connisteX1" fmla="*/ 18576 w 1040926"/>
                <a:gd name="connsiteY1" fmla="*/ 304800 h 850512"/>
                <a:gd name="connisteX2" fmla="*/ 18576 w 1040926"/>
                <a:gd name="connsiteY2" fmla="*/ 476250 h 850512"/>
                <a:gd name="connisteX3" fmla="*/ 139226 w 1040926"/>
                <a:gd name="connsiteY3" fmla="*/ 520700 h 850512"/>
                <a:gd name="connisteX4" fmla="*/ 278926 w 1040926"/>
                <a:gd name="connsiteY4" fmla="*/ 482600 h 850512"/>
                <a:gd name="connisteX5" fmla="*/ 450376 w 1040926"/>
                <a:gd name="connsiteY5" fmla="*/ 450850 h 850512"/>
                <a:gd name="connisteX6" fmla="*/ 412276 w 1040926"/>
                <a:gd name="connsiteY6" fmla="*/ 666750 h 850512"/>
                <a:gd name="connisteX7" fmla="*/ 380526 w 1040926"/>
                <a:gd name="connsiteY7" fmla="*/ 812800 h 850512"/>
                <a:gd name="connisteX8" fmla="*/ 475776 w 1040926"/>
                <a:gd name="connsiteY8" fmla="*/ 825500 h 850512"/>
                <a:gd name="connisteX9" fmla="*/ 767876 w 1040926"/>
                <a:gd name="connsiteY9" fmla="*/ 577850 h 850512"/>
                <a:gd name="connisteX10" fmla="*/ 1040926 w 1040926"/>
                <a:gd name="connsiteY10" fmla="*/ 342900 h 85051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1040927" h="850513">
                  <a:moveTo>
                    <a:pt x="145577" y="0"/>
                  </a:moveTo>
                  <a:cubicBezTo>
                    <a:pt x="120177" y="57785"/>
                    <a:pt x="43977" y="209550"/>
                    <a:pt x="18577" y="304800"/>
                  </a:cubicBezTo>
                  <a:cubicBezTo>
                    <a:pt x="-6823" y="400050"/>
                    <a:pt x="-5553" y="433070"/>
                    <a:pt x="18577" y="476250"/>
                  </a:cubicBezTo>
                  <a:cubicBezTo>
                    <a:pt x="42707" y="519430"/>
                    <a:pt x="87157" y="519430"/>
                    <a:pt x="139227" y="520700"/>
                  </a:cubicBezTo>
                  <a:cubicBezTo>
                    <a:pt x="191297" y="521970"/>
                    <a:pt x="216697" y="496570"/>
                    <a:pt x="278927" y="482600"/>
                  </a:cubicBezTo>
                  <a:cubicBezTo>
                    <a:pt x="341157" y="468630"/>
                    <a:pt x="423707" y="414020"/>
                    <a:pt x="450377" y="450850"/>
                  </a:cubicBezTo>
                  <a:cubicBezTo>
                    <a:pt x="477047" y="487680"/>
                    <a:pt x="426247" y="594360"/>
                    <a:pt x="412277" y="666750"/>
                  </a:cubicBezTo>
                  <a:cubicBezTo>
                    <a:pt x="398307" y="739140"/>
                    <a:pt x="367827" y="781050"/>
                    <a:pt x="380527" y="812800"/>
                  </a:cubicBezTo>
                  <a:cubicBezTo>
                    <a:pt x="393227" y="844550"/>
                    <a:pt x="398307" y="872490"/>
                    <a:pt x="475777" y="825500"/>
                  </a:cubicBezTo>
                  <a:cubicBezTo>
                    <a:pt x="553247" y="778510"/>
                    <a:pt x="654847" y="674370"/>
                    <a:pt x="767877" y="577850"/>
                  </a:cubicBezTo>
                  <a:cubicBezTo>
                    <a:pt x="880907" y="481330"/>
                    <a:pt x="992032" y="384810"/>
                    <a:pt x="1040927" y="34290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591" y="13396"/>
              <a:ext cx="2113" cy="1043"/>
            </a:xfrm>
            <a:custGeom>
              <a:avLst/>
              <a:gdLst>
                <a:gd name="connisteX0" fmla="*/ 336115 w 1341955"/>
                <a:gd name="connsiteY0" fmla="*/ 0 h 662115"/>
                <a:gd name="connisteX1" fmla="*/ 122755 w 1341955"/>
                <a:gd name="connsiteY1" fmla="*/ 205740 h 662115"/>
                <a:gd name="connisteX2" fmla="*/ 835 w 1341955"/>
                <a:gd name="connsiteY2" fmla="*/ 449580 h 662115"/>
                <a:gd name="connisteX3" fmla="*/ 168475 w 1341955"/>
                <a:gd name="connsiteY3" fmla="*/ 434340 h 662115"/>
                <a:gd name="connisteX4" fmla="*/ 526615 w 1341955"/>
                <a:gd name="connsiteY4" fmla="*/ 259080 h 662115"/>
                <a:gd name="connisteX5" fmla="*/ 648535 w 1341955"/>
                <a:gd name="connsiteY5" fmla="*/ 220980 h 662115"/>
                <a:gd name="connisteX6" fmla="*/ 663775 w 1341955"/>
                <a:gd name="connsiteY6" fmla="*/ 320040 h 662115"/>
                <a:gd name="connisteX7" fmla="*/ 618055 w 1341955"/>
                <a:gd name="connsiteY7" fmla="*/ 556260 h 662115"/>
                <a:gd name="connisteX8" fmla="*/ 618055 w 1341955"/>
                <a:gd name="connsiteY8" fmla="*/ 655320 h 662115"/>
                <a:gd name="connisteX9" fmla="*/ 831415 w 1341955"/>
                <a:gd name="connsiteY9" fmla="*/ 624840 h 662115"/>
                <a:gd name="connisteX10" fmla="*/ 1098115 w 1341955"/>
                <a:gd name="connsiteY10" fmla="*/ 464820 h 662115"/>
                <a:gd name="connisteX11" fmla="*/ 1341955 w 1341955"/>
                <a:gd name="connsiteY11" fmla="*/ 297180 h 66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1341955" h="662116">
                  <a:moveTo>
                    <a:pt x="336115" y="0"/>
                  </a:moveTo>
                  <a:cubicBezTo>
                    <a:pt x="296110" y="36195"/>
                    <a:pt x="190065" y="115570"/>
                    <a:pt x="122755" y="205740"/>
                  </a:cubicBezTo>
                  <a:cubicBezTo>
                    <a:pt x="55445" y="295910"/>
                    <a:pt x="-8055" y="403860"/>
                    <a:pt x="835" y="449580"/>
                  </a:cubicBezTo>
                  <a:cubicBezTo>
                    <a:pt x="9725" y="495300"/>
                    <a:pt x="63065" y="472440"/>
                    <a:pt x="168475" y="434340"/>
                  </a:cubicBezTo>
                  <a:cubicBezTo>
                    <a:pt x="273885" y="396240"/>
                    <a:pt x="430730" y="301625"/>
                    <a:pt x="526615" y="259080"/>
                  </a:cubicBezTo>
                  <a:cubicBezTo>
                    <a:pt x="622500" y="216535"/>
                    <a:pt x="621230" y="208915"/>
                    <a:pt x="648535" y="220980"/>
                  </a:cubicBezTo>
                  <a:cubicBezTo>
                    <a:pt x="675840" y="233045"/>
                    <a:pt x="670125" y="252730"/>
                    <a:pt x="663775" y="320040"/>
                  </a:cubicBezTo>
                  <a:cubicBezTo>
                    <a:pt x="657425" y="387350"/>
                    <a:pt x="626945" y="488950"/>
                    <a:pt x="618055" y="556260"/>
                  </a:cubicBezTo>
                  <a:cubicBezTo>
                    <a:pt x="609165" y="623570"/>
                    <a:pt x="575510" y="641350"/>
                    <a:pt x="618055" y="655320"/>
                  </a:cubicBezTo>
                  <a:cubicBezTo>
                    <a:pt x="660600" y="669290"/>
                    <a:pt x="735530" y="662940"/>
                    <a:pt x="831415" y="624840"/>
                  </a:cubicBezTo>
                  <a:cubicBezTo>
                    <a:pt x="927300" y="586740"/>
                    <a:pt x="995880" y="530225"/>
                    <a:pt x="1098115" y="464820"/>
                  </a:cubicBezTo>
                  <a:cubicBezTo>
                    <a:pt x="1200350" y="399415"/>
                    <a:pt x="1298775" y="327660"/>
                    <a:pt x="1341955" y="29718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048" y="13528"/>
              <a:ext cx="1236" cy="769"/>
            </a:xfrm>
            <a:custGeom>
              <a:avLst/>
              <a:gdLst>
                <a:gd name="connisteX0" fmla="*/ 0 w 784860"/>
                <a:gd name="connsiteY0" fmla="*/ 0 h 488244"/>
                <a:gd name="connisteX1" fmla="*/ 76200 w 784860"/>
                <a:gd name="connsiteY1" fmla="*/ 175260 h 488244"/>
                <a:gd name="connisteX2" fmla="*/ 327660 w 784860"/>
                <a:gd name="connsiteY2" fmla="*/ 388620 h 488244"/>
                <a:gd name="connisteX3" fmla="*/ 609600 w 784860"/>
                <a:gd name="connsiteY3" fmla="*/ 480060 h 488244"/>
                <a:gd name="connisteX4" fmla="*/ 784860 w 784860"/>
                <a:gd name="connsiteY4" fmla="*/ 480060 h 488244"/>
                <a:gd name="connisteX5" fmla="*/ 769620 w 784860"/>
                <a:gd name="connsiteY5" fmla="*/ 480060 h 48824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84860" h="488244">
                  <a:moveTo>
                    <a:pt x="0" y="0"/>
                  </a:moveTo>
                  <a:cubicBezTo>
                    <a:pt x="10160" y="30480"/>
                    <a:pt x="10795" y="97790"/>
                    <a:pt x="76200" y="175260"/>
                  </a:cubicBezTo>
                  <a:cubicBezTo>
                    <a:pt x="141605" y="252730"/>
                    <a:pt x="220980" y="327660"/>
                    <a:pt x="327660" y="388620"/>
                  </a:cubicBezTo>
                  <a:cubicBezTo>
                    <a:pt x="434340" y="449580"/>
                    <a:pt x="518160" y="461645"/>
                    <a:pt x="609600" y="480060"/>
                  </a:cubicBezTo>
                  <a:cubicBezTo>
                    <a:pt x="701040" y="498475"/>
                    <a:pt x="753110" y="480060"/>
                    <a:pt x="784860" y="48006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9162" y="6654"/>
              <a:ext cx="1212" cy="702"/>
            </a:xfrm>
            <a:custGeom>
              <a:avLst/>
              <a:gdLst>
                <a:gd name="connisteX0" fmla="*/ 0 w 769620"/>
                <a:gd name="connsiteY0" fmla="*/ 419100 h 445936"/>
                <a:gd name="connisteX1" fmla="*/ 281940 w 769620"/>
                <a:gd name="connsiteY1" fmla="*/ 426720 h 445936"/>
                <a:gd name="connisteX2" fmla="*/ 541020 w 769620"/>
                <a:gd name="connsiteY2" fmla="*/ 198120 h 445936"/>
                <a:gd name="connisteX3" fmla="*/ 769620 w 769620"/>
                <a:gd name="connsiteY3" fmla="*/ 0 h 4459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769620" h="445937">
                  <a:moveTo>
                    <a:pt x="0" y="419100"/>
                  </a:moveTo>
                  <a:cubicBezTo>
                    <a:pt x="51435" y="425450"/>
                    <a:pt x="173990" y="471170"/>
                    <a:pt x="281940" y="426720"/>
                  </a:cubicBezTo>
                  <a:cubicBezTo>
                    <a:pt x="389890" y="382270"/>
                    <a:pt x="443230" y="283210"/>
                    <a:pt x="541020" y="198120"/>
                  </a:cubicBezTo>
                  <a:cubicBezTo>
                    <a:pt x="638810" y="113030"/>
                    <a:pt x="728980" y="34925"/>
                    <a:pt x="769620" y="0"/>
                  </a:cubicBez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9294" y="6474"/>
              <a:ext cx="1008" cy="250"/>
            </a:xfrm>
            <a:custGeom>
              <a:avLst/>
              <a:gdLst>
                <a:gd name="connisteX0" fmla="*/ 0 w 640080"/>
                <a:gd name="connsiteY0" fmla="*/ 38100 h 158926"/>
                <a:gd name="connisteX1" fmla="*/ 220980 w 640080"/>
                <a:gd name="connsiteY1" fmla="*/ 152400 h 158926"/>
                <a:gd name="connisteX2" fmla="*/ 510540 w 640080"/>
                <a:gd name="connsiteY2" fmla="*/ 121920 h 158926"/>
                <a:gd name="connisteX3" fmla="*/ 640080 w 640080"/>
                <a:gd name="connsiteY3" fmla="*/ 0 h 1589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40080" h="158927">
                  <a:moveTo>
                    <a:pt x="0" y="38100"/>
                  </a:moveTo>
                  <a:cubicBezTo>
                    <a:pt x="38100" y="61595"/>
                    <a:pt x="118745" y="135890"/>
                    <a:pt x="220980" y="152400"/>
                  </a:cubicBezTo>
                  <a:cubicBezTo>
                    <a:pt x="323215" y="168910"/>
                    <a:pt x="426720" y="152400"/>
                    <a:pt x="510540" y="121920"/>
                  </a:cubicBezTo>
                  <a:cubicBezTo>
                    <a:pt x="594360" y="91440"/>
                    <a:pt x="619760" y="23495"/>
                    <a:pt x="640080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9662160" y="2112645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268585" y="158813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655810" y="2128520"/>
            <a:ext cx="175895" cy="57785"/>
          </a:xfrm>
          <a:custGeom>
            <a:avLst/>
            <a:gdLst>
              <a:gd name="connisteX0" fmla="*/ 0 w 175895"/>
              <a:gd name="connsiteY0" fmla="*/ 0 h 57678"/>
              <a:gd name="connisteX1" fmla="*/ 59055 w 175895"/>
              <a:gd name="connsiteY1" fmla="*/ 45085 h 57678"/>
              <a:gd name="connisteX2" fmla="*/ 130810 w 175895"/>
              <a:gd name="connsiteY2" fmla="*/ 57150 h 57678"/>
              <a:gd name="connisteX3" fmla="*/ 175895 w 175895"/>
              <a:gd name="connsiteY3" fmla="*/ 54610 h 57678"/>
              <a:gd name="connisteX4" fmla="*/ 173355 w 175895"/>
              <a:gd name="connsiteY4" fmla="*/ 54610 h 576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5895" h="57678">
                <a:moveTo>
                  <a:pt x="0" y="0"/>
                </a:moveTo>
                <a:cubicBezTo>
                  <a:pt x="10160" y="8890"/>
                  <a:pt x="33020" y="33655"/>
                  <a:pt x="59055" y="45085"/>
                </a:cubicBezTo>
                <a:cubicBezTo>
                  <a:pt x="85090" y="56515"/>
                  <a:pt x="107315" y="55245"/>
                  <a:pt x="130810" y="57150"/>
                </a:cubicBezTo>
                <a:cubicBezTo>
                  <a:pt x="154305" y="59055"/>
                  <a:pt x="167640" y="55245"/>
                  <a:pt x="175895" y="5461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265410" y="1599565"/>
            <a:ext cx="142875" cy="14605"/>
          </a:xfrm>
          <a:custGeom>
            <a:avLst/>
            <a:gdLst>
              <a:gd name="connisteX0" fmla="*/ 0 w 142875"/>
              <a:gd name="connsiteY0" fmla="*/ 0 h 14375"/>
              <a:gd name="connisteX1" fmla="*/ 66675 w 142875"/>
              <a:gd name="connsiteY1" fmla="*/ 12700 h 14375"/>
              <a:gd name="connisteX2" fmla="*/ 123825 w 142875"/>
              <a:gd name="connsiteY2" fmla="*/ 12700 h 14375"/>
              <a:gd name="connisteX3" fmla="*/ 142875 w 142875"/>
              <a:gd name="connsiteY3" fmla="*/ 3175 h 14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42875" h="14375">
                <a:moveTo>
                  <a:pt x="0" y="0"/>
                </a:moveTo>
                <a:cubicBezTo>
                  <a:pt x="12065" y="2540"/>
                  <a:pt x="41910" y="10160"/>
                  <a:pt x="66675" y="12700"/>
                </a:cubicBezTo>
                <a:cubicBezTo>
                  <a:pt x="91440" y="15240"/>
                  <a:pt x="108585" y="14605"/>
                  <a:pt x="123825" y="12700"/>
                </a:cubicBezTo>
                <a:cubicBezTo>
                  <a:pt x="139065" y="10795"/>
                  <a:pt x="140335" y="5080"/>
                  <a:pt x="142875" y="3175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10122535" y="2400300"/>
            <a:ext cx="168275" cy="92075"/>
          </a:xfrm>
          <a:custGeom>
            <a:avLst/>
            <a:gdLst>
              <a:gd name="connisteX0" fmla="*/ 0 w 168275"/>
              <a:gd name="connsiteY0" fmla="*/ 0 h 92075"/>
              <a:gd name="connisteX1" fmla="*/ 53975 w 168275"/>
              <a:gd name="connsiteY1" fmla="*/ 57150 h 92075"/>
              <a:gd name="connisteX2" fmla="*/ 168275 w 168275"/>
              <a:gd name="connsiteY2" fmla="*/ 92075 h 92075"/>
              <a:gd name="connisteX3" fmla="*/ 177800 w 168275"/>
              <a:gd name="connsiteY3" fmla="*/ 85725 h 920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68275" h="92075">
                <a:moveTo>
                  <a:pt x="0" y="0"/>
                </a:moveTo>
                <a:cubicBezTo>
                  <a:pt x="8255" y="10795"/>
                  <a:pt x="20320" y="38735"/>
                  <a:pt x="53975" y="57150"/>
                </a:cubicBezTo>
                <a:cubicBezTo>
                  <a:pt x="87630" y="75565"/>
                  <a:pt x="143510" y="86360"/>
                  <a:pt x="168275" y="92075"/>
                </a:cubicBezTo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135235" y="2403475"/>
            <a:ext cx="177800" cy="88900"/>
          </a:xfrm>
          <a:custGeom>
            <a:avLst/>
            <a:gdLst>
              <a:gd name="connisteX0" fmla="*/ 0 w 177800"/>
              <a:gd name="connsiteY0" fmla="*/ 0 h 88887"/>
              <a:gd name="connisteX1" fmla="*/ 22225 w 177800"/>
              <a:gd name="connsiteY1" fmla="*/ 28575 h 88887"/>
              <a:gd name="connisteX2" fmla="*/ 25400 w 177800"/>
              <a:gd name="connsiteY2" fmla="*/ 85725 h 88887"/>
              <a:gd name="connisteX3" fmla="*/ 85725 w 177800"/>
              <a:gd name="connsiteY3" fmla="*/ 76200 h 88887"/>
              <a:gd name="connisteX4" fmla="*/ 177800 w 177800"/>
              <a:gd name="connsiteY4" fmla="*/ 63500 h 888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77800" h="88888">
                <a:moveTo>
                  <a:pt x="0" y="0"/>
                </a:moveTo>
                <a:cubicBezTo>
                  <a:pt x="4445" y="4445"/>
                  <a:pt x="17145" y="11430"/>
                  <a:pt x="22225" y="28575"/>
                </a:cubicBezTo>
                <a:cubicBezTo>
                  <a:pt x="27305" y="45720"/>
                  <a:pt x="12700" y="76200"/>
                  <a:pt x="25400" y="85725"/>
                </a:cubicBezTo>
                <a:cubicBezTo>
                  <a:pt x="38100" y="95250"/>
                  <a:pt x="55245" y="80645"/>
                  <a:pt x="85725" y="76200"/>
                </a:cubicBezTo>
                <a:cubicBezTo>
                  <a:pt x="116205" y="71755"/>
                  <a:pt x="160655" y="66040"/>
                  <a:pt x="177800" y="63500"/>
                </a:cubicBezTo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6923405" y="233172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Lidar GT in Yellow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en-US" sz="900">
                <a:solidFill>
                  <a:schemeClr val="bg1">
                    <a:lumMod val="75000"/>
                  </a:schemeClr>
                </a:solidFill>
              </a:rPr>
              <a:t>Expectation of Distribution produces pointcloud</a:t>
            </a:r>
            <a:endParaRPr lang="en-US" altLang="en-US" sz="9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" name="Group 32"/>
          <p:cNvGrpSpPr/>
          <p:nvPr/>
        </p:nvGrpSpPr>
        <p:grpSpPr>
          <a:xfrm>
            <a:off x="1118870" y="1216025"/>
            <a:ext cx="8757920" cy="1175385"/>
            <a:chOff x="1883" y="1888"/>
            <a:chExt cx="13792" cy="1851"/>
          </a:xfrm>
        </p:grpSpPr>
        <p:grpSp>
          <p:nvGrpSpPr>
            <p:cNvPr id="34" name="Group 33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35" name="Picture 34" descr="rgb2"/>
              <p:cNvPicPr>
                <a:picLocks noChangeAspect="1"/>
              </p:cNvPicPr>
              <p:nvPr/>
            </p:nvPicPr>
            <p:blipFill>
              <a:blip r:embed="rId1">
                <a:lum bright="-100000" contrast="100000"/>
              </a:blip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6" name="Picture 35" descr="mono2"/>
              <p:cNvPicPr>
                <a:picLocks noChangeAspect="1"/>
              </p:cNvPicPr>
              <p:nvPr/>
            </p:nvPicPr>
            <p:blipFill>
              <a:blip r:embed="rId2">
                <a:lum bright="-100000" contrast="100000"/>
              </a:blip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7" name="Picture 36" descr="lc2"/>
              <p:cNvPicPr>
                <a:picLocks noChangeAspect="1"/>
              </p:cNvPicPr>
              <p:nvPr/>
            </p:nvPicPr>
            <p:blipFill>
              <a:blip r:embed="rId3">
                <a:lum bright="-100000" contrast="100000"/>
              </a:blip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8" name="Picture 37" descr="lidar2"/>
              <p:cNvPicPr>
                <a:picLocks noChangeAspect="1"/>
              </p:cNvPicPr>
              <p:nvPr/>
            </p:nvPicPr>
            <p:blipFill>
              <a:blip r:embed="rId4">
                <a:lum bright="-100000" contrast="100000"/>
              </a:blip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39" name="Picture 38" descr="stereo2"/>
              <p:cNvPicPr>
                <a:picLocks noChangeAspect="1"/>
              </p:cNvPicPr>
              <p:nvPr/>
            </p:nvPicPr>
            <p:blipFill>
              <a:blip r:embed="rId5">
                <a:lum bright="-100000" contrast="100000"/>
              </a:blip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18235" y="443230"/>
            <a:ext cx="8757920" cy="1175385"/>
            <a:chOff x="1883" y="1888"/>
            <a:chExt cx="13792" cy="1851"/>
          </a:xfrm>
        </p:grpSpPr>
        <p:grpSp>
          <p:nvGrpSpPr>
            <p:cNvPr id="15" name="Group 14"/>
            <p:cNvGrpSpPr/>
            <p:nvPr/>
          </p:nvGrpSpPr>
          <p:grpSpPr>
            <a:xfrm>
              <a:off x="2004" y="2115"/>
              <a:ext cx="12202" cy="1624"/>
              <a:chOff x="780" y="2840"/>
              <a:chExt cx="28856" cy="3840"/>
            </a:xfrm>
          </p:grpSpPr>
          <p:pic>
            <p:nvPicPr>
              <p:cNvPr id="10" name="Picture 9" descr="rgb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8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1" name="Picture 10" descr="mono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2" name="Picture 11" descr="lc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0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3" name="Picture 12" descr="lidar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76" y="2840"/>
                <a:ext cx="5760" cy="3840"/>
              </a:xfrm>
              <a:prstGeom prst="rect">
                <a:avLst/>
              </a:prstGeom>
            </p:spPr>
          </p:pic>
          <p:pic>
            <p:nvPicPr>
              <p:cNvPr id="14" name="Picture 13" descr="stereo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6" y="2840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1883" y="1888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9330" y="-414020"/>
            <a:ext cx="8757920" cy="1246505"/>
            <a:chOff x="1558" y="-652"/>
            <a:chExt cx="13792" cy="1963"/>
          </a:xfrm>
        </p:grpSpPr>
        <p:grpSp>
          <p:nvGrpSpPr>
            <p:cNvPr id="16" name="Group 15"/>
            <p:cNvGrpSpPr/>
            <p:nvPr/>
          </p:nvGrpSpPr>
          <p:grpSpPr>
            <a:xfrm>
              <a:off x="1883" y="-313"/>
              <a:ext cx="12202" cy="1624"/>
              <a:chOff x="454" y="583"/>
              <a:chExt cx="28856" cy="3840"/>
            </a:xfrm>
          </p:grpSpPr>
          <p:pic>
            <p:nvPicPr>
              <p:cNvPr id="17" name="Picture 16" descr="rgb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8" name="Picture 17" descr="mono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4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19" name="Picture 18" descr="stereo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9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0" name="Picture 19" descr="lidar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0" y="583"/>
                <a:ext cx="5760" cy="3840"/>
              </a:xfrm>
              <a:prstGeom prst="rect">
                <a:avLst/>
              </a:prstGeom>
            </p:spPr>
          </p:pic>
          <p:pic>
            <p:nvPicPr>
              <p:cNvPr id="21" name="Picture 20" descr="after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74" y="583"/>
                <a:ext cx="5760" cy="3840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1558" y="-652"/>
              <a:ext cx="13792" cy="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696085" y="2391410"/>
            <a:ext cx="5461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RGB                             </a:t>
            </a:r>
            <a:endParaRPr lang="x-none" altLang="en-US" sz="900"/>
          </a:p>
        </p:txBody>
      </p:sp>
      <p:sp>
        <p:nvSpPr>
          <p:cNvPr id="42" name="Text Box 41"/>
          <p:cNvSpPr txBox="1"/>
          <p:nvPr/>
        </p:nvSpPr>
        <p:spPr>
          <a:xfrm>
            <a:off x="2969260" y="2391410"/>
            <a:ext cx="1092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</a:t>
            </a:r>
            <a:endParaRPr lang="x-none" altLang="en-US" sz="900"/>
          </a:p>
        </p:txBody>
      </p:sp>
      <p:sp>
        <p:nvSpPr>
          <p:cNvPr id="43" name="Text Box 42"/>
          <p:cNvSpPr txBox="1"/>
          <p:nvPr/>
        </p:nvSpPr>
        <p:spPr>
          <a:xfrm>
            <a:off x="415544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Monocular with Light Curtain</a:t>
            </a:r>
            <a:endParaRPr lang="x-none" altLang="en-US" sz="900"/>
          </a:p>
        </p:txBody>
      </p:sp>
      <p:sp>
        <p:nvSpPr>
          <p:cNvPr id="44" name="Text Box 43"/>
          <p:cNvSpPr txBox="1"/>
          <p:nvPr/>
        </p:nvSpPr>
        <p:spPr>
          <a:xfrm>
            <a:off x="5738495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Stereo</a:t>
            </a:r>
            <a:endParaRPr lang="x-none" altLang="en-US" sz="900"/>
          </a:p>
        </p:txBody>
      </p:sp>
      <p:sp>
        <p:nvSpPr>
          <p:cNvPr id="45" name="Text Box 44"/>
          <p:cNvSpPr txBox="1"/>
          <p:nvPr/>
        </p:nvSpPr>
        <p:spPr>
          <a:xfrm>
            <a:off x="7284720" y="2391410"/>
            <a:ext cx="17716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900"/>
              <a:t>Lidar Upsampling</a:t>
            </a:r>
            <a:endParaRPr lang="x-none" altLang="en-US" sz="900"/>
          </a:p>
        </p:txBody>
      </p:sp>
      <p:sp>
        <p:nvSpPr>
          <p:cNvPr id="47" name="Text Box 46"/>
          <p:cNvSpPr txBox="1"/>
          <p:nvPr/>
        </p:nvSpPr>
        <p:spPr>
          <a:xfrm>
            <a:off x="3645535" y="1828800"/>
            <a:ext cx="436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solidFill>
                  <a:schemeClr val="bg1"/>
                </a:solidFill>
              </a:rPr>
              <a:t>replace with real experiment</a:t>
            </a:r>
            <a:endParaRPr lang="x-none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WPS Presentation</Application>
  <PresentationFormat>Widescreen</PresentationFormat>
  <Paragraphs>102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SimSun</vt:lpstr>
      <vt:lpstr>Wingdings</vt:lpstr>
      <vt:lpstr>微软雅黑</vt:lpstr>
      <vt:lpstr>文泉驿微米黑</vt:lpstr>
      <vt:lpstr>Arial Unicode MS</vt:lpstr>
      <vt:lpstr>Calibri Light</vt:lpstr>
      <vt:lpstr>Calibri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</dc:title>
  <dc:creator>raaj</dc:creator>
  <cp:lastModifiedBy>raaj</cp:lastModifiedBy>
  <cp:revision>43</cp:revision>
  <dcterms:created xsi:type="dcterms:W3CDTF">2020-10-22T01:16:24Z</dcterms:created>
  <dcterms:modified xsi:type="dcterms:W3CDTF">2020-10-22T01:16:24Z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